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6" r:id="rId4"/>
    <p:sldId id="274" r:id="rId5"/>
    <p:sldId id="275" r:id="rId6"/>
    <p:sldId id="267" r:id="rId7"/>
    <p:sldId id="270" r:id="rId8"/>
    <p:sldId id="271" r:id="rId9"/>
    <p:sldId id="27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9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FFF32-B470-4383-B8C8-D057F836E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8487B-737F-4704-958C-CD8F795A0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27622-00D7-4093-A0E5-5C754659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AA39A-329A-4234-B834-0CED575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45A0E-B391-487A-90FD-A4E2ED2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7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B45FD-879C-4C05-9674-AF2CC9C7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DEB84A-293B-4137-B445-A7271DF1D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663670-1DFE-4B57-9C65-6F642CA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A63C4-C6F4-43D6-9985-690F84EA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0CD73-9ADD-4161-BD89-D50A9BF66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6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D6472-6553-4909-B7DD-6A771E1D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629074-4D96-4BB1-B472-CA4647370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A7C5-478F-4B2D-9498-4CB54FD4E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003B-DED4-405C-AA4D-FF5A2031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B0488-E5A1-4E9F-B49C-1E42A81B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6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A3A63-E65F-4BC6-A17B-A8A16923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636260-5824-4706-A2BE-1C581C9D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F15A7-97ED-4B78-995C-E741DEAA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F852-C35B-4370-8E26-4EDBD311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926A0-5D2E-42A7-AE97-EE923910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49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72F4-FD0A-41D4-AD99-BF45162C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CEFA-EBC4-4B54-9754-36C9E5409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5977A-7727-40BE-8FA4-17F90AF0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EFBE5-BABE-4F88-8C6C-3429F207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EC9EF-3622-4C26-A92F-BAD8DFFA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9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60AC8-CC46-4753-9F0D-B80E009B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AD6B-C3C7-40BF-A46B-154123368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9302C-4C45-4CB5-9B47-4D61ED2AF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0D3B0-B5FD-4F67-886F-C934172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963CB4-C60E-4D5A-8647-96D3ECFA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66A73-645D-4269-A4AD-00E13B2E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87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140FF-4868-473F-AF5C-3430F18D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6734B8-B676-426A-B279-2141C876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310DDE-512A-4128-BA7D-F12BF4B3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BBF46F-F092-4F6F-98AE-FAE052142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DFDFE-A054-4F54-AB3A-D93431190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EC3A17-523D-47B9-9BE1-2D0EFE43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1C166-F63C-4F94-A63B-A88E7F3E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25C2CB-CAFE-45A6-BE32-049B634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6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1E05A-DF75-4CA6-A06F-604B179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F4B2D2-1286-48B6-837A-ED449885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46251-5760-416B-AED2-4B5B903F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E0D2F5-79ED-4549-9A92-6FAABE96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0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4595E-636E-431E-929D-49E57C79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A9D4BD-53BD-4753-B46C-ACD63E65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7B758-FE53-4747-84FB-E20FA054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5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5234E-3DD8-479C-ADA5-47E97AB1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6F650-A285-497E-B597-AA0B941D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300762-7EE7-408E-BB18-599544CBA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E2A282-4046-4E91-9F08-5141E7A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D2486B-EE28-49DF-8435-680E455F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D9BC-A482-4702-9D50-697AAF40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5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023AE-E4E1-4F92-9BB8-E0E3252D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F6DD09-DA11-467D-B2DC-4AF0D2017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BB1B0-D4B3-4B9F-92E5-A7D673F90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48B215-B2B0-49B9-AD0C-0AF601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91CCD-7896-4B02-BC44-11B98107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C9513-90B2-4E23-96C3-1B8042A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4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4CFDF1-6D4B-42EC-BA91-B73B4745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B73856-8B14-4868-AD2C-22C5EE3E0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4DF56-BD73-4C77-9AA5-FD061B5B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D7BDB-5CA5-4CA7-95C9-0333D8031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E1287-7A8F-4E6F-9F20-1482233E2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hyperlink" Target="https://youtu.be/LQcFWgcyAfs?t=298" TargetMode="External"/><Relationship Id="rId7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hyperlink" Target="https://youtu.be/_JbIton0Drw?t=2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97CAC-92D9-4E3E-9A32-F36C990B2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7583"/>
            <a:ext cx="9144000" cy="1012379"/>
          </a:xfrm>
        </p:spPr>
        <p:txBody>
          <a:bodyPr/>
          <a:lstStyle/>
          <a:p>
            <a:r>
              <a:rPr lang="ko-KR" altLang="en-US" b="1" dirty="0"/>
              <a:t>화면 기획</a:t>
            </a:r>
          </a:p>
        </p:txBody>
      </p:sp>
    </p:spTree>
    <p:extLst>
      <p:ext uri="{BB962C8B-B14F-4D97-AF65-F5344CB8AC3E}">
        <p14:creationId xmlns:p14="http://schemas.microsoft.com/office/powerpoint/2010/main" val="2358574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579826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표시</a:t>
            </a:r>
            <a:r>
              <a:rPr lang="en-US" altLang="ko-KR" sz="1400" dirty="0"/>
              <a:t> </a:t>
            </a:r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전투화면</a:t>
            </a:r>
            <a:endParaRPr lang="en-US" altLang="ko-KR" sz="1400" dirty="0"/>
          </a:p>
          <a:p>
            <a:r>
              <a:rPr lang="ko-KR" altLang="en-US" sz="1400" dirty="0">
                <a:solidFill>
                  <a:srgbClr val="FF0000"/>
                </a:solidFill>
                <a:hlinkClick r:id="rId2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3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현재가지고 있는 재화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교체되는 </a:t>
            </a:r>
            <a:r>
              <a:rPr lang="en-US" altLang="ko-KR" sz="1400" dirty="0"/>
              <a:t>UI</a:t>
            </a:r>
            <a:r>
              <a:rPr lang="ko-KR" altLang="en-US" sz="1400" dirty="0"/>
              <a:t>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아래에 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, </a:t>
            </a:r>
            <a:r>
              <a:rPr lang="ko-KR" altLang="en-US" sz="1400" dirty="0"/>
              <a:t>보물</a:t>
            </a:r>
            <a:r>
              <a:rPr lang="en-US" altLang="ko-KR" sz="1400" dirty="0"/>
              <a:t>, </a:t>
            </a:r>
            <a:r>
              <a:rPr lang="ko-KR" altLang="en-US" sz="1400" dirty="0"/>
              <a:t>전장 터치 시</a:t>
            </a:r>
            <a:endParaRPr lang="en-US" altLang="ko-KR" sz="1400" dirty="0"/>
          </a:p>
          <a:p>
            <a:r>
              <a:rPr lang="en-US" altLang="ko-KR" sz="1400" dirty="0"/>
              <a:t>      4) </a:t>
            </a:r>
            <a:r>
              <a:rPr lang="ko-KR" altLang="en-US" sz="1400" dirty="0"/>
              <a:t>화면이 그에 맞게 변경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/>
              <a:t>훈련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hlinkClick r:id="rId4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4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무기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hlinkClick r:id="rId5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5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/>
              <a:t>보물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hlinkClick r:id="rId6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6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8) </a:t>
            </a:r>
            <a:r>
              <a:rPr lang="ko-KR" altLang="en-US" sz="1400" dirty="0"/>
              <a:t>상점 </a:t>
            </a:r>
            <a:r>
              <a:rPr lang="en-US" altLang="ko-KR" sz="1400" dirty="0" err="1"/>
              <a:t>ui</a:t>
            </a:r>
            <a:r>
              <a:rPr lang="en-US" altLang="ko-KR" sz="1400" dirty="0"/>
              <a:t> </a:t>
            </a:r>
            <a:r>
              <a:rPr lang="ko-KR" altLang="en-US" sz="1400" dirty="0"/>
              <a:t>터치 시 화면이 </a:t>
            </a:r>
            <a:r>
              <a:rPr lang="ko-KR" altLang="en-US" sz="1400" dirty="0" err="1"/>
              <a:t>팝업됨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  <a:p>
            <a:r>
              <a:rPr lang="en-US" altLang="ko-KR" sz="1400" dirty="0"/>
              <a:t>9) </a:t>
            </a:r>
            <a:r>
              <a:rPr lang="ko-KR" altLang="en-US" sz="1400" dirty="0"/>
              <a:t>전장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  <a:hlinkClick r:id="rId7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7" action="ppaction://hlinksldjump"/>
              </a:rPr>
              <a:t>▶ 별도 페이지 기획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743000" y="1126719"/>
            <a:ext cx="3027282" cy="5347132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688B40DE-DF63-4443-A5DB-986024217545}"/>
              </a:ext>
            </a:extLst>
          </p:cNvPr>
          <p:cNvSpPr/>
          <p:nvPr/>
        </p:nvSpPr>
        <p:spPr>
          <a:xfrm>
            <a:off x="1477548" y="5944009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E7E06FB-CE4F-48CE-B71F-CDD072236B16}"/>
              </a:ext>
            </a:extLst>
          </p:cNvPr>
          <p:cNvSpPr/>
          <p:nvPr/>
        </p:nvSpPr>
        <p:spPr>
          <a:xfrm>
            <a:off x="2070035" y="5917834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88DBB81-B96F-4213-AB6E-B4736BACAF69}"/>
              </a:ext>
            </a:extLst>
          </p:cNvPr>
          <p:cNvSpPr/>
          <p:nvPr/>
        </p:nvSpPr>
        <p:spPr>
          <a:xfrm>
            <a:off x="2652605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210E7A6-2635-4E5F-8859-DD45887C68BA}"/>
              </a:ext>
            </a:extLst>
          </p:cNvPr>
          <p:cNvSpPr/>
          <p:nvPr/>
        </p:nvSpPr>
        <p:spPr>
          <a:xfrm>
            <a:off x="3278053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9FE5ABA-B779-4B93-9F29-36FCAA8F335D}"/>
              </a:ext>
            </a:extLst>
          </p:cNvPr>
          <p:cNvSpPr/>
          <p:nvPr/>
        </p:nvSpPr>
        <p:spPr>
          <a:xfrm>
            <a:off x="863289" y="5937602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66695F9-561D-4F2E-9F7F-77406F5A85E7}"/>
              </a:ext>
            </a:extLst>
          </p:cNvPr>
          <p:cNvSpPr/>
          <p:nvPr/>
        </p:nvSpPr>
        <p:spPr>
          <a:xfrm>
            <a:off x="3370941" y="6316438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DF0AEAAF-CC31-4D18-B4F8-B7A31FA97C21}"/>
              </a:ext>
            </a:extLst>
          </p:cNvPr>
          <p:cNvSpPr/>
          <p:nvPr/>
        </p:nvSpPr>
        <p:spPr>
          <a:xfrm>
            <a:off x="2717461" y="631220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0F5D830-62BC-4110-ADEA-44C17E9ACF60}"/>
              </a:ext>
            </a:extLst>
          </p:cNvPr>
          <p:cNvSpPr/>
          <p:nvPr/>
        </p:nvSpPr>
        <p:spPr>
          <a:xfrm>
            <a:off x="1472466" y="630164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9D40C90-6602-477F-BDD3-C7642A9564EF}"/>
              </a:ext>
            </a:extLst>
          </p:cNvPr>
          <p:cNvSpPr/>
          <p:nvPr/>
        </p:nvSpPr>
        <p:spPr>
          <a:xfrm>
            <a:off x="2105291" y="630987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1D8A367-714E-4E78-B941-FF59BA5630D9}"/>
              </a:ext>
            </a:extLst>
          </p:cNvPr>
          <p:cNvSpPr/>
          <p:nvPr/>
        </p:nvSpPr>
        <p:spPr>
          <a:xfrm>
            <a:off x="908017" y="630987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D514262-7E3D-4ADD-9C96-B1D5A04FAB5C}"/>
              </a:ext>
            </a:extLst>
          </p:cNvPr>
          <p:cNvSpPr/>
          <p:nvPr/>
        </p:nvSpPr>
        <p:spPr>
          <a:xfrm>
            <a:off x="1771767" y="1126719"/>
            <a:ext cx="945694" cy="463243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F4C583ED-7E01-40BD-8D2F-939AFE61AE60}"/>
              </a:ext>
            </a:extLst>
          </p:cNvPr>
          <p:cNvSpPr/>
          <p:nvPr/>
        </p:nvSpPr>
        <p:spPr>
          <a:xfrm>
            <a:off x="2094963" y="91900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13E7CF2-BC17-4CDE-B643-C17D29339478}"/>
              </a:ext>
            </a:extLst>
          </p:cNvPr>
          <p:cNvSpPr/>
          <p:nvPr/>
        </p:nvSpPr>
        <p:spPr>
          <a:xfrm>
            <a:off x="863289" y="1589962"/>
            <a:ext cx="2806952" cy="1545124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BAD6C819-707C-4B1F-A4FA-633026188AA8}"/>
              </a:ext>
            </a:extLst>
          </p:cNvPr>
          <p:cNvSpPr/>
          <p:nvPr/>
        </p:nvSpPr>
        <p:spPr>
          <a:xfrm>
            <a:off x="883535" y="144031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BA0F000-BDF7-4118-AFF4-AFA288762B4E}"/>
              </a:ext>
            </a:extLst>
          </p:cNvPr>
          <p:cNvSpPr/>
          <p:nvPr/>
        </p:nvSpPr>
        <p:spPr>
          <a:xfrm>
            <a:off x="866298" y="3440549"/>
            <a:ext cx="2806952" cy="215554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4E5117D-4918-470C-BE9A-3463F05FC031}"/>
              </a:ext>
            </a:extLst>
          </p:cNvPr>
          <p:cNvSpPr/>
          <p:nvPr/>
        </p:nvSpPr>
        <p:spPr>
          <a:xfrm>
            <a:off x="908016" y="352979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295D4EA-3373-4EA8-873F-84E3FEE29C8F}"/>
              </a:ext>
            </a:extLst>
          </p:cNvPr>
          <p:cNvSpPr/>
          <p:nvPr/>
        </p:nvSpPr>
        <p:spPr>
          <a:xfrm>
            <a:off x="868273" y="3157523"/>
            <a:ext cx="2806952" cy="299302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4CD4DF8F-D3DE-4241-B462-7F972F3D9A43}"/>
              </a:ext>
            </a:extLst>
          </p:cNvPr>
          <p:cNvSpPr/>
          <p:nvPr/>
        </p:nvSpPr>
        <p:spPr>
          <a:xfrm>
            <a:off x="3321331" y="313624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F465974F-E77C-4776-8A9C-55C36F7644D5}"/>
              </a:ext>
            </a:extLst>
          </p:cNvPr>
          <p:cNvCxnSpPr>
            <a:cxnSpLocks/>
          </p:cNvCxnSpPr>
          <p:nvPr/>
        </p:nvCxnSpPr>
        <p:spPr>
          <a:xfrm>
            <a:off x="3900196" y="4516931"/>
            <a:ext cx="1390007" cy="0"/>
          </a:xfrm>
          <a:prstGeom prst="straightConnector1">
            <a:avLst/>
          </a:prstGeom>
          <a:ln w="7302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70F1E06-EFF8-43C5-AFE6-1429ACCB8B4F}"/>
              </a:ext>
            </a:extLst>
          </p:cNvPr>
          <p:cNvSpPr txBox="1"/>
          <p:nvPr/>
        </p:nvSpPr>
        <p:spPr>
          <a:xfrm>
            <a:off x="3852735" y="3993669"/>
            <a:ext cx="1502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무기 터치 시</a:t>
            </a:r>
          </a:p>
        </p:txBody>
      </p:sp>
      <p:pic>
        <p:nvPicPr>
          <p:cNvPr id="31" name="그림 3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D3AE6AF4-88C2-42CA-A820-AD057624F2D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5413852" y="1155530"/>
            <a:ext cx="3027282" cy="5347132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CE9D178F-5947-4480-999E-CC5FF4DB0EB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5513892" y="3456825"/>
            <a:ext cx="2822608" cy="2120213"/>
          </a:xfrm>
          <a:prstGeom prst="rect">
            <a:avLst/>
          </a:prstGeom>
          <a:ln w="69850">
            <a:noFill/>
          </a:ln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9EBD8BE-61D3-41D9-ACD1-3D55F3E29F9D}"/>
              </a:ext>
            </a:extLst>
          </p:cNvPr>
          <p:cNvSpPr/>
          <p:nvPr/>
        </p:nvSpPr>
        <p:spPr>
          <a:xfrm>
            <a:off x="5496305" y="3456825"/>
            <a:ext cx="2806952" cy="2155546"/>
          </a:xfrm>
          <a:prstGeom prst="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908E72AA-7903-497E-8A9E-AC8542C71978}"/>
              </a:ext>
            </a:extLst>
          </p:cNvPr>
          <p:cNvSpPr/>
          <p:nvPr/>
        </p:nvSpPr>
        <p:spPr>
          <a:xfrm>
            <a:off x="5530914" y="350098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4471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C1809117-D820-4B60-881C-A92413E8AA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912156" y="1126719"/>
            <a:ext cx="3027282" cy="45948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714478" cy="6124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스테이지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자동 전투 화면</a:t>
            </a:r>
            <a:endParaRPr lang="en-US" altLang="ko-KR" sz="1400" dirty="0"/>
          </a:p>
          <a:p>
            <a:r>
              <a:rPr lang="en-US" altLang="ko-KR" sz="1400" dirty="0"/>
              <a:t>   -</a:t>
            </a:r>
            <a:r>
              <a:rPr lang="ko-KR" altLang="en-US" sz="1400" dirty="0"/>
              <a:t> 주인공은 정면으로 뛰는 애니메이션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적이 플레이어에게 오는 모션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검 </a:t>
            </a:r>
            <a:r>
              <a:rPr lang="en-US" altLang="ko-KR" sz="1400" dirty="0"/>
              <a:t>: </a:t>
            </a:r>
            <a:r>
              <a:rPr lang="ko-KR" altLang="en-US" sz="1400" dirty="0"/>
              <a:t>앞으로 휘두르는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3"/>
              </a:rPr>
              <a:t>https://youtu.be/LQcFWgcyAfs?t=298</a:t>
            </a:r>
            <a:endParaRPr lang="en-US" altLang="ko-KR" sz="1400" dirty="0"/>
          </a:p>
          <a:p>
            <a:r>
              <a:rPr lang="en-US" altLang="ko-KR" sz="1400" dirty="0"/>
              <a:t>      [ 4: 58</a:t>
            </a:r>
            <a:r>
              <a:rPr lang="ko-KR" altLang="en-US" sz="1400" dirty="0"/>
              <a:t>초 </a:t>
            </a:r>
            <a:r>
              <a:rPr lang="en-US" altLang="ko-KR" sz="1400" dirty="0"/>
              <a:t>~ 5</a:t>
            </a:r>
            <a:r>
              <a:rPr lang="ko-KR" altLang="en-US" sz="1400" dirty="0"/>
              <a:t>분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위 ▷ 아래 휘두르기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창 </a:t>
            </a:r>
            <a:r>
              <a:rPr lang="en-US" altLang="ko-KR" sz="1400" dirty="0"/>
              <a:t>: </a:t>
            </a:r>
            <a:r>
              <a:rPr lang="ko-KR" altLang="en-US" sz="1400" dirty="0"/>
              <a:t>양손으로 잡고 적을 향해</a:t>
            </a:r>
            <a:endParaRPr lang="en-US" altLang="ko-KR" sz="1400" dirty="0"/>
          </a:p>
          <a:p>
            <a:r>
              <a:rPr lang="en-US" altLang="ko-KR" sz="1400" dirty="0"/>
              <a:t>           </a:t>
            </a:r>
            <a:r>
              <a:rPr lang="ko-KR" altLang="en-US" sz="1400" dirty="0"/>
              <a:t>찌르는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4"/>
              </a:rPr>
              <a:t>https://youtu.be/_JbIton0Drw?t=20</a:t>
            </a:r>
            <a:endParaRPr lang="en-US" altLang="ko-KR" sz="1400" dirty="0"/>
          </a:p>
          <a:p>
            <a:r>
              <a:rPr lang="en-US" altLang="ko-KR" sz="1400" dirty="0"/>
              <a:t>      [ 20</a:t>
            </a:r>
            <a:r>
              <a:rPr lang="ko-KR" altLang="en-US" sz="1400" dirty="0"/>
              <a:t>초 </a:t>
            </a:r>
            <a:r>
              <a:rPr lang="en-US" altLang="ko-KR" sz="1400" dirty="0"/>
              <a:t>~ 28</a:t>
            </a:r>
            <a:r>
              <a:rPr lang="ko-KR" altLang="en-US" sz="1400" dirty="0"/>
              <a:t>초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찌르는 모션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가지고 있는 재화 표시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적 처치</a:t>
            </a:r>
            <a:r>
              <a:rPr lang="en-US" altLang="ko-KR" sz="1400" dirty="0"/>
              <a:t>, </a:t>
            </a:r>
            <a:r>
              <a:rPr lang="ko-KR" altLang="en-US" sz="1400" dirty="0"/>
              <a:t>훈련을 통하여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 </a:t>
            </a:r>
            <a:r>
              <a:rPr lang="ko-KR" altLang="en-US" sz="1400" dirty="0"/>
              <a:t>업그레이드에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6">
                    <a:lumMod val="50000"/>
                  </a:schemeClr>
                </a:solidFill>
              </a:rPr>
              <a:t>지식</a:t>
            </a:r>
            <a:endParaRPr lang="en-US" altLang="ko-KR" sz="1400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보스를 처치 시 수급 </a:t>
            </a:r>
            <a:r>
              <a:rPr lang="en-US" altLang="ko-KR" sz="1400" dirty="0"/>
              <a:t>( 100m</a:t>
            </a:r>
            <a:r>
              <a:rPr lang="ko-KR" altLang="en-US" sz="1400" dirty="0"/>
              <a:t> 마다 등장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보물 또는 상점에서 구입할 때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4">
                    <a:lumMod val="75000"/>
                  </a:schemeClr>
                </a:solidFill>
              </a:rPr>
              <a:t>금</a:t>
            </a:r>
            <a:endParaRPr lang="en-US" altLang="ko-KR" sz="14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유료 재화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특정 보물</a:t>
            </a:r>
            <a:r>
              <a:rPr lang="en-US" altLang="ko-KR" sz="1400" dirty="0"/>
              <a:t>, </a:t>
            </a:r>
            <a:r>
              <a:rPr lang="ko-KR" altLang="en-US" sz="1400" dirty="0"/>
              <a:t>상점에서 구입할 때 사용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재화</a:t>
            </a:r>
            <a:r>
              <a:rPr lang="en-US" altLang="ko-KR" sz="1400" dirty="0"/>
              <a:t>, </a:t>
            </a:r>
            <a:r>
              <a:rPr lang="ko-KR" altLang="en-US" sz="1400" dirty="0"/>
              <a:t>무기를 레벨 업 할 수 있는 곳</a:t>
            </a:r>
            <a:endParaRPr lang="en-US" altLang="ko-KR" sz="1400" dirty="0"/>
          </a:p>
          <a:p>
            <a:r>
              <a:rPr lang="en-US" altLang="ko-KR" sz="1400" dirty="0"/>
              <a:t>   -</a:t>
            </a:r>
            <a:r>
              <a:rPr lang="ko-KR" altLang="en-US" sz="1400" dirty="0"/>
              <a:t> 아이콘 터치 시 </a:t>
            </a:r>
            <a:r>
              <a:rPr lang="en-US" altLang="ko-KR" sz="1400" dirty="0"/>
              <a:t>4) </a:t>
            </a:r>
            <a:r>
              <a:rPr lang="ko-KR" altLang="en-US" sz="1400" dirty="0"/>
              <a:t>체인지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DB8FBB7-BFAC-4059-8DFB-2A41DDDC972A}"/>
              </a:ext>
            </a:extLst>
          </p:cNvPr>
          <p:cNvSpPr/>
          <p:nvPr/>
        </p:nvSpPr>
        <p:spPr>
          <a:xfrm>
            <a:off x="4163466" y="312969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BA722B6-8759-47D5-B1A2-3681C6633F0A}"/>
              </a:ext>
            </a:extLst>
          </p:cNvPr>
          <p:cNvSpPr/>
          <p:nvPr/>
        </p:nvSpPr>
        <p:spPr>
          <a:xfrm>
            <a:off x="4160172" y="447027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13DA11-6D65-4780-8B9B-30DE5CB644A0}"/>
              </a:ext>
            </a:extLst>
          </p:cNvPr>
          <p:cNvSpPr/>
          <p:nvPr/>
        </p:nvSpPr>
        <p:spPr>
          <a:xfrm>
            <a:off x="1017650" y="3172286"/>
            <a:ext cx="2785552" cy="19531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B0B1DA0-A54E-471A-B834-22A0E9302C64}"/>
              </a:ext>
            </a:extLst>
          </p:cNvPr>
          <p:cNvSpPr/>
          <p:nvPr/>
        </p:nvSpPr>
        <p:spPr>
          <a:xfrm>
            <a:off x="1032445" y="3471645"/>
            <a:ext cx="2762091" cy="215088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2B3A382-1419-4E78-89F8-DE79BE1632A4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3794536" y="3243309"/>
            <a:ext cx="368930" cy="36041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BC8CD51-8B18-4FF6-8FF3-1F48C06981DE}"/>
              </a:ext>
            </a:extLst>
          </p:cNvPr>
          <p:cNvCxnSpPr>
            <a:cxnSpLocks/>
            <a:stCxn id="42" idx="3"/>
            <a:endCxn id="38" idx="2"/>
          </p:cNvCxnSpPr>
          <p:nvPr/>
        </p:nvCxnSpPr>
        <p:spPr>
          <a:xfrm>
            <a:off x="3794536" y="4547085"/>
            <a:ext cx="365636" cy="7284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017650" y="1617722"/>
            <a:ext cx="2785552" cy="148946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840597" y="136768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980532" y="1214397"/>
            <a:ext cx="926238" cy="34519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1804631" y="104095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EE4417A-08D5-46A4-9452-4955859607EC}"/>
              </a:ext>
            </a:extLst>
          </p:cNvPr>
          <p:cNvSpPr/>
          <p:nvPr/>
        </p:nvSpPr>
        <p:spPr>
          <a:xfrm>
            <a:off x="4748308" y="1126719"/>
            <a:ext cx="3004629" cy="26130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62280-AEF1-4B86-8AF1-C3EB09514BF0}"/>
              </a:ext>
            </a:extLst>
          </p:cNvPr>
          <p:cNvSpPr txBox="1"/>
          <p:nvPr/>
        </p:nvSpPr>
        <p:spPr>
          <a:xfrm>
            <a:off x="5803084" y="1125383"/>
            <a:ext cx="114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/>
              <a:t>황건적의 난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15m</a:t>
            </a:r>
            <a:endParaRPr lang="ko-KR" altLang="en-US" sz="1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73E2EC-8FA4-44B4-AE96-EEEB060A42C9}"/>
              </a:ext>
            </a:extLst>
          </p:cNvPr>
          <p:cNvSpPr/>
          <p:nvPr/>
        </p:nvSpPr>
        <p:spPr>
          <a:xfrm>
            <a:off x="4886673" y="1645286"/>
            <a:ext cx="2714535" cy="14343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3EC8F278-9926-4597-9DA6-748D3306D0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137451" y="1666990"/>
            <a:ext cx="1464095" cy="143433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4EDE308-0090-436E-9D71-25DCF92C5A9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t="18384" r="78348" b="61611"/>
          <a:stretch/>
        </p:blipFill>
        <p:spPr>
          <a:xfrm>
            <a:off x="5812973" y="3129357"/>
            <a:ext cx="451426" cy="51856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7B3BA72-F8CB-4514-AE59-20D2F2ECB8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618" y="3154371"/>
            <a:ext cx="597525" cy="457704"/>
          </a:xfrm>
          <a:prstGeom prst="rect">
            <a:avLst/>
          </a:prstGeom>
        </p:spPr>
      </p:pic>
      <p:pic>
        <p:nvPicPr>
          <p:cNvPr id="20" name="그림 19" descr="꽃, 과일이(가) 표시된 사진&#10;&#10;자동 생성된 설명">
            <a:extLst>
              <a:ext uri="{FF2B5EF4-FFF2-40B4-BE49-F238E27FC236}">
                <a16:creationId xmlns:a16="http://schemas.microsoft.com/office/drawing/2014/main" id="{148EEE3C-C7D3-47D6-A8B7-93B8C28D7C9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787" y="3094850"/>
            <a:ext cx="644967" cy="6449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50851D4-8E17-42BB-8FF6-861A1306526F}"/>
              </a:ext>
            </a:extLst>
          </p:cNvPr>
          <p:cNvSpPr txBox="1"/>
          <p:nvPr/>
        </p:nvSpPr>
        <p:spPr>
          <a:xfrm>
            <a:off x="5411498" y="3204774"/>
            <a:ext cx="2220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:0        :0          :0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1E34119-157E-498E-B1F4-4C978E89FEA6}"/>
              </a:ext>
            </a:extLst>
          </p:cNvPr>
          <p:cNvSpPr/>
          <p:nvPr/>
        </p:nvSpPr>
        <p:spPr>
          <a:xfrm>
            <a:off x="5407754" y="2240122"/>
            <a:ext cx="507854" cy="6531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주인공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262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C1809117-D820-4B60-881C-A92413E8AA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912156" y="1126719"/>
            <a:ext cx="3027282" cy="45948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4788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캐릭터 능력치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크리티컬</a:t>
            </a:r>
            <a:r>
              <a:rPr lang="en-US" altLang="ko-KR" sz="1400" dirty="0"/>
              <a:t>, </a:t>
            </a:r>
            <a:r>
              <a:rPr lang="ko-KR" altLang="en-US" sz="1400" dirty="0"/>
              <a:t>공격력만 존재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적 몬스터에게 공격 당하지 않음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적 몬스터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몬스터는 </a:t>
            </a:r>
            <a:r>
              <a:rPr lang="en-US" altLang="ko-KR" sz="1400" dirty="0"/>
              <a:t>10m</a:t>
            </a:r>
            <a:r>
              <a:rPr lang="ko-KR" altLang="en-US" sz="1400" dirty="0"/>
              <a:t>씩 등장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적 처치 시 </a:t>
            </a:r>
            <a:r>
              <a:rPr lang="en-US" altLang="ko-KR" sz="1400" dirty="0"/>
              <a:t>10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ko-KR" altLang="en-US" sz="1400" dirty="0"/>
              <a:t>을 획득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멀리 갈수록 얻는 식량이 늘어난다</a:t>
            </a:r>
            <a:r>
              <a:rPr lang="en-US" altLang="ko-KR" sz="1400" dirty="0"/>
              <a:t>.)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보스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각 </a:t>
            </a:r>
            <a:r>
              <a:rPr lang="en-US" altLang="ko-KR" sz="1400" dirty="0"/>
              <a:t>100m </a:t>
            </a:r>
            <a:r>
              <a:rPr lang="ko-KR" altLang="en-US" sz="1400" dirty="0"/>
              <a:t>마다 보스 등장</a:t>
            </a:r>
            <a:endParaRPr lang="en-US" altLang="ko-KR" sz="1400" dirty="0"/>
          </a:p>
          <a:p>
            <a:r>
              <a:rPr lang="en-US" altLang="ko-KR" sz="1400" dirty="0"/>
              <a:t>    - 30</a:t>
            </a:r>
            <a:r>
              <a:rPr lang="ko-KR" altLang="en-US" sz="1400" dirty="0"/>
              <a:t>초 안에 보스를 죽일 시 지식 획득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시간안에 처치 못할 시 </a:t>
            </a:r>
            <a:r>
              <a:rPr lang="en-US" altLang="ko-KR" sz="1400" dirty="0"/>
              <a:t>30m </a:t>
            </a:r>
            <a:r>
              <a:rPr lang="ko-KR" altLang="en-US" sz="1400" dirty="0"/>
              <a:t>밀림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    </a:t>
            </a: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017650" y="1617722"/>
            <a:ext cx="2785552" cy="148946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840597" y="136768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396306" y="201725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1681231" y="17512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EE4417A-08D5-46A4-9452-4955859607EC}"/>
              </a:ext>
            </a:extLst>
          </p:cNvPr>
          <p:cNvSpPr/>
          <p:nvPr/>
        </p:nvSpPr>
        <p:spPr>
          <a:xfrm>
            <a:off x="4748308" y="1126719"/>
            <a:ext cx="3004629" cy="26130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62280-AEF1-4B86-8AF1-C3EB09514BF0}"/>
              </a:ext>
            </a:extLst>
          </p:cNvPr>
          <p:cNvSpPr txBox="1"/>
          <p:nvPr/>
        </p:nvSpPr>
        <p:spPr>
          <a:xfrm>
            <a:off x="5803084" y="1125383"/>
            <a:ext cx="114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/>
              <a:t>황건적의 난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100m</a:t>
            </a:r>
            <a:endParaRPr lang="ko-KR" altLang="en-US" sz="1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73E2EC-8FA4-44B4-AE96-EEEB060A42C9}"/>
              </a:ext>
            </a:extLst>
          </p:cNvPr>
          <p:cNvSpPr/>
          <p:nvPr/>
        </p:nvSpPr>
        <p:spPr>
          <a:xfrm>
            <a:off x="4886673" y="1645286"/>
            <a:ext cx="2714535" cy="14343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4EDE308-0090-436E-9D71-25DCF92C5A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t="18384" r="78348" b="61611"/>
          <a:stretch/>
        </p:blipFill>
        <p:spPr>
          <a:xfrm>
            <a:off x="5812973" y="3129357"/>
            <a:ext cx="451426" cy="51856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7B3BA72-F8CB-4514-AE59-20D2F2ECB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618" y="3154371"/>
            <a:ext cx="597525" cy="457704"/>
          </a:xfrm>
          <a:prstGeom prst="rect">
            <a:avLst/>
          </a:prstGeom>
        </p:spPr>
      </p:pic>
      <p:pic>
        <p:nvPicPr>
          <p:cNvPr id="20" name="그림 19" descr="꽃, 과일이(가) 표시된 사진&#10;&#10;자동 생성된 설명">
            <a:extLst>
              <a:ext uri="{FF2B5EF4-FFF2-40B4-BE49-F238E27FC236}">
                <a16:creationId xmlns:a16="http://schemas.microsoft.com/office/drawing/2014/main" id="{148EEE3C-C7D3-47D6-A8B7-93B8C28D7C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787" y="3094850"/>
            <a:ext cx="644967" cy="6449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50851D4-8E17-42BB-8FF6-861A1306526F}"/>
              </a:ext>
            </a:extLst>
          </p:cNvPr>
          <p:cNvSpPr txBox="1"/>
          <p:nvPr/>
        </p:nvSpPr>
        <p:spPr>
          <a:xfrm>
            <a:off x="5411498" y="3204774"/>
            <a:ext cx="2220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:0        :0          :0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1E34119-157E-498E-B1F4-4C978E89FEA6}"/>
              </a:ext>
            </a:extLst>
          </p:cNvPr>
          <p:cNvSpPr/>
          <p:nvPr/>
        </p:nvSpPr>
        <p:spPr>
          <a:xfrm>
            <a:off x="5407754" y="2240122"/>
            <a:ext cx="507854" cy="6531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주인공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90F73CE-3CE3-4FEC-8DB7-5D7999C707F9}"/>
              </a:ext>
            </a:extLst>
          </p:cNvPr>
          <p:cNvSpPr/>
          <p:nvPr/>
        </p:nvSpPr>
        <p:spPr>
          <a:xfrm>
            <a:off x="2429706" y="201725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349461B-C250-4562-9C6D-079AFBB3CBAE}"/>
              </a:ext>
            </a:extLst>
          </p:cNvPr>
          <p:cNvSpPr/>
          <p:nvPr/>
        </p:nvSpPr>
        <p:spPr>
          <a:xfrm>
            <a:off x="2714631" y="17512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5C27AAC-9805-478F-9C8B-A4EFC8574D1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55" b="55886"/>
          <a:stretch/>
        </p:blipFill>
        <p:spPr>
          <a:xfrm flipH="1">
            <a:off x="6588826" y="1699626"/>
            <a:ext cx="1009790" cy="132565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E466342-CB9D-4303-A9B7-40096E5C002C}"/>
              </a:ext>
            </a:extLst>
          </p:cNvPr>
          <p:cNvSpPr/>
          <p:nvPr/>
        </p:nvSpPr>
        <p:spPr>
          <a:xfrm>
            <a:off x="4977640" y="1693203"/>
            <a:ext cx="2532600" cy="16111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0820271-247F-4796-9F13-7E292D459D99}"/>
              </a:ext>
            </a:extLst>
          </p:cNvPr>
          <p:cNvSpPr/>
          <p:nvPr/>
        </p:nvSpPr>
        <p:spPr>
          <a:xfrm>
            <a:off x="5006698" y="1716179"/>
            <a:ext cx="2313336" cy="10474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EA308F-7049-4ADC-A5B5-EC03E26D62B7}"/>
              </a:ext>
            </a:extLst>
          </p:cNvPr>
          <p:cNvSpPr txBox="1"/>
          <p:nvPr/>
        </p:nvSpPr>
        <p:spPr>
          <a:xfrm>
            <a:off x="5993547" y="1653136"/>
            <a:ext cx="6912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/>
              <a:t>28s / 30s</a:t>
            </a:r>
            <a:endParaRPr lang="ko-KR" altLang="en-US" sz="900" b="1" dirty="0"/>
          </a:p>
        </p:txBody>
      </p:sp>
    </p:spTree>
    <p:extLst>
      <p:ext uri="{BB962C8B-B14F-4D97-AF65-F5344CB8AC3E}">
        <p14:creationId xmlns:p14="http://schemas.microsoft.com/office/powerpoint/2010/main" val="246208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C1809117-D820-4B60-881C-A92413E8AA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912156" y="1126719"/>
            <a:ext cx="3027282" cy="45948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3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07007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배경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도트</a:t>
            </a:r>
            <a:r>
              <a:rPr lang="en-US" altLang="ko-KR" sz="1400" dirty="0"/>
              <a:t> </a:t>
            </a:r>
            <a:r>
              <a:rPr lang="ko-KR" altLang="en-US" sz="1400" dirty="0"/>
              <a:t>그래픽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마을이 불타는 배경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캐릭터 애니메이션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달리기</a:t>
            </a:r>
            <a:endParaRPr lang="en-US" altLang="ko-KR" sz="1400" dirty="0"/>
          </a:p>
          <a:p>
            <a:r>
              <a:rPr lang="en-US" altLang="ko-KR" sz="1400" dirty="0"/>
              <a:t>      :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공격 모션</a:t>
            </a:r>
            <a:endParaRPr lang="en-US" altLang="ko-KR" sz="1400" dirty="0"/>
          </a:p>
          <a:p>
            <a:r>
              <a:rPr lang="en-US" altLang="ko-KR" sz="1400" dirty="0"/>
              <a:t>      : 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적 애니메이션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피격 당할 때 모션</a:t>
            </a:r>
            <a:endParaRPr lang="en-US" altLang="ko-KR" sz="1400" dirty="0"/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눈을 찌푸리면서 뒤로 </a:t>
            </a:r>
            <a:r>
              <a:rPr lang="en-US" altLang="ko-KR" sz="1400" dirty="0"/>
              <a:t>0.2 </a:t>
            </a:r>
            <a:r>
              <a:rPr lang="ko-KR" altLang="en-US" sz="1400" dirty="0"/>
              <a:t>밀림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포박 모션 </a:t>
            </a:r>
            <a:r>
              <a:rPr lang="en-US" altLang="ko-KR" sz="1400" dirty="0"/>
              <a:t>[ </a:t>
            </a:r>
            <a:r>
              <a:rPr lang="ko-KR" altLang="en-US" sz="1400" dirty="0"/>
              <a:t>처치 시 모션 </a:t>
            </a:r>
            <a:r>
              <a:rPr lang="en-US" altLang="ko-KR" sz="1400" dirty="0"/>
              <a:t>]</a:t>
            </a:r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포박이 되어 뒤로 자빠짐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017650" y="1617722"/>
            <a:ext cx="2785552" cy="148946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840597" y="136768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396306" y="201725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1681231" y="17512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EE4417A-08D5-46A4-9452-4955859607EC}"/>
              </a:ext>
            </a:extLst>
          </p:cNvPr>
          <p:cNvSpPr/>
          <p:nvPr/>
        </p:nvSpPr>
        <p:spPr>
          <a:xfrm>
            <a:off x="4748308" y="1126719"/>
            <a:ext cx="3004629" cy="26130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62280-AEF1-4B86-8AF1-C3EB09514BF0}"/>
              </a:ext>
            </a:extLst>
          </p:cNvPr>
          <p:cNvSpPr txBox="1"/>
          <p:nvPr/>
        </p:nvSpPr>
        <p:spPr>
          <a:xfrm>
            <a:off x="5803084" y="1125383"/>
            <a:ext cx="1144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/>
              <a:t>황건적의 난</a:t>
            </a:r>
            <a:endParaRPr lang="en-US" altLang="ko-KR" sz="1400" b="1" dirty="0"/>
          </a:p>
          <a:p>
            <a:pPr algn="ctr"/>
            <a:r>
              <a:rPr lang="en-US" altLang="ko-KR" sz="1400" b="1" dirty="0"/>
              <a:t>15m</a:t>
            </a:r>
            <a:endParaRPr lang="ko-KR" altLang="en-US" sz="1400" b="1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F73E2EC-8FA4-44B4-AE96-EEEB060A42C9}"/>
              </a:ext>
            </a:extLst>
          </p:cNvPr>
          <p:cNvSpPr/>
          <p:nvPr/>
        </p:nvSpPr>
        <p:spPr>
          <a:xfrm>
            <a:off x="4886673" y="1645286"/>
            <a:ext cx="2714535" cy="143433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3EC8F278-9926-4597-9DA6-748D3306D0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1"/>
          <a:stretch/>
        </p:blipFill>
        <p:spPr>
          <a:xfrm rot="5400000" flipH="1">
            <a:off x="6767965" y="1788990"/>
            <a:ext cx="998354" cy="143433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4EDE308-0090-436E-9D71-25DCF92C5A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3" t="18384" r="78348" b="61611"/>
          <a:stretch/>
        </p:blipFill>
        <p:spPr>
          <a:xfrm>
            <a:off x="5812973" y="3129357"/>
            <a:ext cx="451426" cy="51856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7B3BA72-F8CB-4514-AE59-20D2F2ECB8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618" y="3154371"/>
            <a:ext cx="597525" cy="457704"/>
          </a:xfrm>
          <a:prstGeom prst="rect">
            <a:avLst/>
          </a:prstGeom>
        </p:spPr>
      </p:pic>
      <p:pic>
        <p:nvPicPr>
          <p:cNvPr id="20" name="그림 19" descr="꽃, 과일이(가) 표시된 사진&#10;&#10;자동 생성된 설명">
            <a:extLst>
              <a:ext uri="{FF2B5EF4-FFF2-40B4-BE49-F238E27FC236}">
                <a16:creationId xmlns:a16="http://schemas.microsoft.com/office/drawing/2014/main" id="{148EEE3C-C7D3-47D6-A8B7-93B8C28D7C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787" y="3094850"/>
            <a:ext cx="644967" cy="6449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50851D4-8E17-42BB-8FF6-861A1306526F}"/>
              </a:ext>
            </a:extLst>
          </p:cNvPr>
          <p:cNvSpPr txBox="1"/>
          <p:nvPr/>
        </p:nvSpPr>
        <p:spPr>
          <a:xfrm>
            <a:off x="5411498" y="3204774"/>
            <a:ext cx="2220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:0        :0          :0</a:t>
            </a:r>
            <a:endParaRPr lang="ko-KR" altLang="en-US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01E34119-157E-498E-B1F4-4C978E89FEA6}"/>
              </a:ext>
            </a:extLst>
          </p:cNvPr>
          <p:cNvSpPr/>
          <p:nvPr/>
        </p:nvSpPr>
        <p:spPr>
          <a:xfrm>
            <a:off x="5407754" y="2240122"/>
            <a:ext cx="507854" cy="6531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주인공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90F73CE-3CE3-4FEC-8DB7-5D7999C707F9}"/>
              </a:ext>
            </a:extLst>
          </p:cNvPr>
          <p:cNvSpPr/>
          <p:nvPr/>
        </p:nvSpPr>
        <p:spPr>
          <a:xfrm>
            <a:off x="2429706" y="201725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349461B-C250-4562-9C6D-079AFBB3CBAE}"/>
              </a:ext>
            </a:extLst>
          </p:cNvPr>
          <p:cNvSpPr/>
          <p:nvPr/>
        </p:nvSpPr>
        <p:spPr>
          <a:xfrm>
            <a:off x="2714631" y="17512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13" name="그림 12" descr="놓은, 사람, 실내, 남자이(가) 표시된 사진&#10;&#10;자동 생성된 설명">
            <a:extLst>
              <a:ext uri="{FF2B5EF4-FFF2-40B4-BE49-F238E27FC236}">
                <a16:creationId xmlns:a16="http://schemas.microsoft.com/office/drawing/2014/main" id="{B33BF89C-99EB-4DC1-A0A2-CAE5664C7A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20" b="19592"/>
          <a:stretch/>
        </p:blipFill>
        <p:spPr>
          <a:xfrm>
            <a:off x="9681814" y="4343089"/>
            <a:ext cx="1315148" cy="105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776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훈련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496470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미션의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현재 미션의 레벨 표시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마당 쓸기 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미션의 시간을 표시 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시간이 다 지날 시 </a:t>
            </a:r>
            <a:r>
              <a:rPr lang="en-US" altLang="ko-KR" sz="1400" dirty="0"/>
              <a:t>4) </a:t>
            </a:r>
            <a:r>
              <a:rPr lang="ko-KR" altLang="en-US" sz="1400" dirty="0"/>
              <a:t>만큼 식량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미션 완료 후 얻는 식량의 양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마당 쓸기 레벨 업 할 때마다</a:t>
            </a:r>
            <a:endParaRPr lang="en-US" altLang="ko-KR" sz="1400" dirty="0"/>
          </a:p>
          <a:p>
            <a:r>
              <a:rPr lang="en-US" altLang="ko-KR" sz="1400" dirty="0"/>
              <a:t>         +5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</a:t>
            </a:r>
            <a:r>
              <a:rPr lang="ko-KR" altLang="en-US" sz="1400" dirty="0"/>
              <a:t> 미션을 레벨 업 하는데 필요한 금액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전장이 열릴 때 마다 미션 추가</a:t>
            </a:r>
            <a:endParaRPr lang="en-US" altLang="ko-KR" sz="1400" dirty="0"/>
          </a:p>
          <a:p>
            <a:r>
              <a:rPr lang="en-US" altLang="ko-KR" sz="1400" dirty="0"/>
              <a:t>    4</a:t>
            </a:r>
            <a:r>
              <a:rPr lang="ko-KR" altLang="en-US" sz="1400" dirty="0"/>
              <a:t> 종류 ▶ </a:t>
            </a:r>
            <a:r>
              <a:rPr lang="en-US" altLang="ko-KR" sz="1400" dirty="0"/>
              <a:t>8</a:t>
            </a:r>
            <a:r>
              <a:rPr lang="ko-KR" altLang="en-US" sz="1400" dirty="0"/>
              <a:t> 종류</a:t>
            </a:r>
            <a:r>
              <a:rPr lang="en-US" altLang="ko-KR" sz="1400" dirty="0"/>
              <a:t> </a:t>
            </a:r>
            <a:r>
              <a:rPr lang="ko-KR" altLang="en-US" sz="1400" dirty="0">
                <a:hlinkClick r:id="rId2" action="ppaction://hlinksldjump"/>
              </a:rPr>
              <a:t>▶ 확인하기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4" t="44340" r="2298" b="16573"/>
          <a:stretch/>
        </p:blipFill>
        <p:spPr>
          <a:xfrm>
            <a:off x="1433972" y="1683314"/>
            <a:ext cx="5358930" cy="4083003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916F4E-0A7F-4609-AC57-357C0FC5EB83}"/>
              </a:ext>
            </a:extLst>
          </p:cNvPr>
          <p:cNvSpPr txBox="1"/>
          <p:nvPr/>
        </p:nvSpPr>
        <p:spPr>
          <a:xfrm>
            <a:off x="4698788" y="2407298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ABCFAF1-557D-442A-85E8-B9586BD03EB7}"/>
              </a:ext>
            </a:extLst>
          </p:cNvPr>
          <p:cNvSpPr txBox="1"/>
          <p:nvPr/>
        </p:nvSpPr>
        <p:spPr>
          <a:xfrm>
            <a:off x="4692567" y="3352800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40BB85-B5C7-4A4F-81CC-28C46817266E}"/>
              </a:ext>
            </a:extLst>
          </p:cNvPr>
          <p:cNvSpPr txBox="1"/>
          <p:nvPr/>
        </p:nvSpPr>
        <p:spPr>
          <a:xfrm>
            <a:off x="4688632" y="5268507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10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6A3C1B-DB67-45E9-B87F-1781AF6A6440}"/>
              </a:ext>
            </a:extLst>
          </p:cNvPr>
          <p:cNvSpPr txBox="1"/>
          <p:nvPr/>
        </p:nvSpPr>
        <p:spPr>
          <a:xfrm>
            <a:off x="4688632" y="4298302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5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483832" y="1896718"/>
            <a:ext cx="1063594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2381" y="2196018"/>
            <a:ext cx="642151" cy="192467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512381" y="2426726"/>
            <a:ext cx="2778076" cy="21459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38996" y="1896719"/>
            <a:ext cx="1089052" cy="665968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266452" y="206981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10909" y="171278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5046101" y="21839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397185" y="181373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5C93EE-0062-42FC-88FB-DFF7AF9619D7}"/>
              </a:ext>
            </a:extLst>
          </p:cNvPr>
          <p:cNvSpPr txBox="1"/>
          <p:nvPr/>
        </p:nvSpPr>
        <p:spPr>
          <a:xfrm>
            <a:off x="4030125" y="1901184"/>
            <a:ext cx="12346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/>
              <a:t>25[</a:t>
            </a:r>
            <a:r>
              <a:rPr lang="ko-KR" altLang="en-US" sz="1200" b="1" dirty="0"/>
              <a:t>식량아이콘</a:t>
            </a:r>
            <a:r>
              <a:rPr lang="en-US" altLang="ko-KR" sz="1000" b="1" dirty="0"/>
              <a:t>]</a:t>
            </a:r>
            <a:endParaRPr lang="ko-KR" altLang="en-US" sz="1000" b="1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72B86A7-04FD-4F2A-8EEE-80F0D2B50905}"/>
              </a:ext>
            </a:extLst>
          </p:cNvPr>
          <p:cNvSpPr/>
          <p:nvPr/>
        </p:nvSpPr>
        <p:spPr>
          <a:xfrm>
            <a:off x="4074583" y="1896719"/>
            <a:ext cx="1099560" cy="2589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30FBC6C-28C0-4ED0-B056-6B6F72FF5812}"/>
              </a:ext>
            </a:extLst>
          </p:cNvPr>
          <p:cNvSpPr/>
          <p:nvPr/>
        </p:nvSpPr>
        <p:spPr>
          <a:xfrm>
            <a:off x="4160638" y="151077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2497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4A25A4B-33B8-4B13-BBD2-478B6AF29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1474283" y="1778019"/>
            <a:ext cx="5330756" cy="3893592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무기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092513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무기의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무기의 현재 레벨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레벨이 높아질수록 공격력 증가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무기의 공격력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레벨을 올리기 위해 필요한 재화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다음 무기를 열기 위해서 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전 단계의 무기를 </a:t>
            </a:r>
            <a:r>
              <a:rPr lang="en-US" altLang="ko-KR" sz="1400" dirty="0"/>
              <a:t>10Lv</a:t>
            </a:r>
            <a:r>
              <a:rPr lang="ko-KR" altLang="en-US" sz="1400" dirty="0"/>
              <a:t>를 제작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505514" y="2102315"/>
            <a:ext cx="1410480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5862" y="2401616"/>
            <a:ext cx="1063593" cy="21868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449979" y="2027905"/>
            <a:ext cx="599141" cy="61341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68645" y="2027906"/>
            <a:ext cx="1047565" cy="64723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55862" y="187825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312151" y="250185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300327" y="183559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360523" y="187825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957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B8FB5DE6-B3A1-4E43-9F20-6117CA90C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4207822" y="1234518"/>
            <a:ext cx="4059114" cy="2942104"/>
          </a:xfrm>
          <a:prstGeom prst="rect">
            <a:avLst/>
          </a:prstGeom>
          <a:ln w="6985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보물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67761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보물 이름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보물의 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보물의 효과를 표시</a:t>
            </a:r>
            <a:endParaRPr lang="en-US" altLang="ko-KR" sz="1400" dirty="0"/>
          </a:p>
          <a:p>
            <a:r>
              <a:rPr lang="en-US" altLang="ko-KR" sz="1400" dirty="0"/>
              <a:t>    ex) Lv. 1 </a:t>
            </a:r>
            <a:r>
              <a:rPr lang="ko-KR" altLang="en-US" sz="1400" dirty="0"/>
              <a:t>당 </a:t>
            </a:r>
            <a:r>
              <a:rPr lang="en-US" altLang="ko-KR" sz="1400" dirty="0"/>
              <a:t>5%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보물을 사기 위해서 일정 수의 지식을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사용 시 보물이 열리게 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보스 격파 시 지식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/>
              <a:t>일반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지식을 소비하여 레벨업이 가능</a:t>
            </a:r>
            <a:r>
              <a:rPr lang="en-US" altLang="ko-KR" sz="1400" dirty="0"/>
              <a:t> </a:t>
            </a:r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 err="1"/>
              <a:t>스폐셜</a:t>
            </a:r>
            <a:r>
              <a:rPr lang="ko-KR" altLang="en-US" sz="1400" dirty="0"/>
              <a:t>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금</a:t>
            </a:r>
            <a:r>
              <a:rPr lang="en-US" altLang="ko-KR" sz="1400" dirty="0"/>
              <a:t>(</a:t>
            </a:r>
            <a:r>
              <a:rPr lang="ko-KR" altLang="en-US" sz="1400" dirty="0"/>
              <a:t>유료 재화</a:t>
            </a:r>
            <a:r>
              <a:rPr lang="en-US" altLang="ko-KR" sz="1400" dirty="0"/>
              <a:t>)</a:t>
            </a:r>
            <a:r>
              <a:rPr lang="ko-KR" altLang="en-US" sz="1400" dirty="0"/>
              <a:t>를 소비하여 레벨업이 가능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4957013" y="1605789"/>
            <a:ext cx="514907" cy="13443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4957015" y="1423988"/>
            <a:ext cx="1763068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954071" y="1733268"/>
            <a:ext cx="1969284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7300086" y="1423987"/>
            <a:ext cx="836381" cy="48110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7277775" y="127433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5064815" y="108604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654770" y="148541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6305045" y="194490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17" name="그림 16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D9BED83F-A0B6-4E40-945F-CE4EBAAE12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411676" y="1509899"/>
            <a:ext cx="3027282" cy="4594812"/>
          </a:xfrm>
          <a:prstGeom prst="rect">
            <a:avLst/>
          </a:prstGeom>
        </p:spPr>
      </p:pic>
      <p:pic>
        <p:nvPicPr>
          <p:cNvPr id="18" name="그림 17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0C8B5E47-041F-4370-A798-9A423805E7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560590" y="3882141"/>
            <a:ext cx="2729453" cy="1978347"/>
          </a:xfrm>
          <a:prstGeom prst="rect">
            <a:avLst/>
          </a:prstGeom>
          <a:ln w="69850"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6DEC24C-B129-422E-822D-B7B388E079BA}"/>
              </a:ext>
            </a:extLst>
          </p:cNvPr>
          <p:cNvSpPr/>
          <p:nvPr/>
        </p:nvSpPr>
        <p:spPr>
          <a:xfrm>
            <a:off x="2671444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D991809-70BA-496D-B2BA-DC6C0DDC8E78}"/>
              </a:ext>
            </a:extLst>
          </p:cNvPr>
          <p:cNvSpPr/>
          <p:nvPr/>
        </p:nvSpPr>
        <p:spPr>
          <a:xfrm>
            <a:off x="1994347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410BD7-6D90-4858-8BB3-2F02C9BDDD23}"/>
              </a:ext>
            </a:extLst>
          </p:cNvPr>
          <p:cNvSpPr/>
          <p:nvPr/>
        </p:nvSpPr>
        <p:spPr>
          <a:xfrm>
            <a:off x="1973517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13AB7F-F2C2-4FB9-A2A4-B72E753A810D}"/>
              </a:ext>
            </a:extLst>
          </p:cNvPr>
          <p:cNvSpPr/>
          <p:nvPr/>
        </p:nvSpPr>
        <p:spPr>
          <a:xfrm>
            <a:off x="2642870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843A89B-3555-4628-9D03-CE03734E21D9}"/>
              </a:ext>
            </a:extLst>
          </p:cNvPr>
          <p:cNvSpPr/>
          <p:nvPr/>
        </p:nvSpPr>
        <p:spPr>
          <a:xfrm>
            <a:off x="2119095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07C82CE-4478-4EF0-92FB-0FD7FBE72EB5}"/>
              </a:ext>
            </a:extLst>
          </p:cNvPr>
          <p:cNvSpPr/>
          <p:nvPr/>
        </p:nvSpPr>
        <p:spPr>
          <a:xfrm>
            <a:off x="2785884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852D48E-7EC2-4372-87BD-164F3918C1FF}"/>
              </a:ext>
            </a:extLst>
          </p:cNvPr>
          <p:cNvSpPr/>
          <p:nvPr/>
        </p:nvSpPr>
        <p:spPr>
          <a:xfrm>
            <a:off x="7418011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1E185F6A-C5C3-44A4-825F-53F0D3DDF22D}"/>
              </a:ext>
            </a:extLst>
          </p:cNvPr>
          <p:cNvSpPr/>
          <p:nvPr/>
        </p:nvSpPr>
        <p:spPr>
          <a:xfrm>
            <a:off x="6441979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281EDC-292B-49D0-BED5-C2EA234A16E6}"/>
              </a:ext>
            </a:extLst>
          </p:cNvPr>
          <p:cNvSpPr/>
          <p:nvPr/>
        </p:nvSpPr>
        <p:spPr>
          <a:xfrm>
            <a:off x="6421148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3B6D0D-02C7-46CD-80EB-2CD3020269EE}"/>
              </a:ext>
            </a:extLst>
          </p:cNvPr>
          <p:cNvSpPr/>
          <p:nvPr/>
        </p:nvSpPr>
        <p:spPr>
          <a:xfrm>
            <a:off x="7389436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373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사진, 여러개, 다른이(가) 표시된 사진&#10;&#10;자동 생성된 설명">
            <a:extLst>
              <a:ext uri="{FF2B5EF4-FFF2-40B4-BE49-F238E27FC236}">
                <a16:creationId xmlns:a16="http://schemas.microsoft.com/office/drawing/2014/main" id="{C269C5EE-ECE4-440A-A788-EEF933E98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" b="15209"/>
          <a:stretch/>
        </p:blipFill>
        <p:spPr>
          <a:xfrm>
            <a:off x="1203610" y="1011511"/>
            <a:ext cx="3489684" cy="5212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47350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308919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전장에 알맞은 적 등장</a:t>
            </a:r>
            <a:endParaRPr lang="en-US" altLang="ko-KR" sz="1400" dirty="0"/>
          </a:p>
          <a:p>
            <a:r>
              <a:rPr lang="en-US" altLang="ko-KR" sz="1400" dirty="0"/>
              <a:t>   EX) </a:t>
            </a:r>
            <a:r>
              <a:rPr lang="ko-KR" altLang="en-US" sz="1400" dirty="0"/>
              <a:t>황건적 ▶ 노란 두건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 err="1"/>
              <a:t>반동탁</a:t>
            </a:r>
            <a:r>
              <a:rPr lang="ko-KR" altLang="en-US" sz="1400" dirty="0"/>
              <a:t> 연맹 ▶ 보라색 갑옷 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/>
              <a:t>관도전투 ▶ 노란색 갑옷</a:t>
            </a:r>
            <a:r>
              <a:rPr lang="en-US" altLang="ko-KR" sz="1400" dirty="0"/>
              <a:t>, </a:t>
            </a:r>
            <a:r>
              <a:rPr lang="ko-KR" altLang="en-US" sz="1400" dirty="0"/>
              <a:t>기마병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전장을 하기 위해 필요한 최소 조건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다른 전장 선택 시 적 모습이 바뀜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</a:p>
          <a:p>
            <a:r>
              <a:rPr lang="en-US" altLang="ko-KR" sz="1400" dirty="0"/>
              <a:t> 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3068985" y="2201661"/>
            <a:ext cx="683313" cy="84119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413081" y="1056455"/>
            <a:ext cx="1063593" cy="45510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249634" y="3932809"/>
            <a:ext cx="1183194" cy="28704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3737499" y="3842958"/>
            <a:ext cx="624864" cy="42447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3572903" y="369330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051617" y="374756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885091" y="199047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218627" y="9619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565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836</Words>
  <Application>Microsoft Office PowerPoint</Application>
  <PresentationFormat>와이드스크린</PresentationFormat>
  <Paragraphs>220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화면 기획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기획</dc:title>
  <dc:creator>고지완</dc:creator>
  <cp:lastModifiedBy>고지완</cp:lastModifiedBy>
  <cp:revision>79</cp:revision>
  <dcterms:created xsi:type="dcterms:W3CDTF">2020-08-13T13:01:44Z</dcterms:created>
  <dcterms:modified xsi:type="dcterms:W3CDTF">2020-08-19T05:56:08Z</dcterms:modified>
</cp:coreProperties>
</file>

<file path=docProps/thumbnail.jpeg>
</file>